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9" r:id="rId5"/>
    <p:sldId id="256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4" userDrawn="1">
          <p15:clr>
            <a:srgbClr val="A4A3A4"/>
          </p15:clr>
        </p15:guide>
        <p15:guide id="3" orient="horz" pos="6339" userDrawn="1">
          <p15:clr>
            <a:srgbClr val="A4A3A4"/>
          </p15:clr>
        </p15:guide>
        <p15:guide id="4" pos="43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2D"/>
    <a:srgbClr val="0065B0"/>
    <a:srgbClr val="08B0A0"/>
    <a:srgbClr val="E4352D"/>
    <a:srgbClr val="00B1EB"/>
    <a:srgbClr val="E63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EDAA5-9B5F-40B8-843C-589F104A25AE}" v="8" dt="2024-04-03T11:40:22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0"/>
    <p:restoredTop sz="93447" autoAdjust="0"/>
  </p:normalViewPr>
  <p:slideViewPr>
    <p:cSldViewPr snapToGrid="0" snapToObjects="1">
      <p:cViewPr>
        <p:scale>
          <a:sx n="80" d="100"/>
          <a:sy n="80" d="100"/>
        </p:scale>
        <p:origin x="7302" y="894"/>
      </p:cViewPr>
      <p:guideLst>
        <p:guide pos="294"/>
        <p:guide orient="horz" pos="6339"/>
        <p:guide pos="43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31" d="100"/>
          <a:sy n="131" d="100"/>
        </p:scale>
        <p:origin x="27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 Gysenius (RF-SISU Västerbotten)" userId="S::per.gysenius@rfsisu.se::7d807307-595d-4c0c-be9b-811eb7eae99a" providerId="AD" clId="Web-{65EBD514-1652-8A1D-53D4-9F220A2A8C04}"/>
    <pc:docChg chg="modSld">
      <pc:chgData name="Per Gysenius (RF-SISU Västerbotten)" userId="S::per.gysenius@rfsisu.se::7d807307-595d-4c0c-be9b-811eb7eae99a" providerId="AD" clId="Web-{65EBD514-1652-8A1D-53D4-9F220A2A8C04}" dt="2023-08-24T09:44:02.244" v="5" actId="20577"/>
      <pc:docMkLst>
        <pc:docMk/>
      </pc:docMkLst>
      <pc:sldChg chg="delSp modSp">
        <pc:chgData name="Per Gysenius (RF-SISU Västerbotten)" userId="S::per.gysenius@rfsisu.se::7d807307-595d-4c0c-be9b-811eb7eae99a" providerId="AD" clId="Web-{65EBD514-1652-8A1D-53D4-9F220A2A8C04}" dt="2023-08-24T09:44:02.244" v="5" actId="20577"/>
        <pc:sldMkLst>
          <pc:docMk/>
          <pc:sldMk cId="3330678606" sldId="259"/>
        </pc:sldMkLst>
        <pc:spChg chg="mod">
          <ac:chgData name="Per Gysenius (RF-SISU Västerbotten)" userId="S::per.gysenius@rfsisu.se::7d807307-595d-4c0c-be9b-811eb7eae99a" providerId="AD" clId="Web-{65EBD514-1652-8A1D-53D4-9F220A2A8C04}" dt="2023-08-24T09:44:02.244" v="5" actId="20577"/>
          <ac:spMkLst>
            <pc:docMk/>
            <pc:sldMk cId="3330678606" sldId="259"/>
            <ac:spMk id="2" creationId="{153B70F7-7642-724B-9605-C2DA6217A276}"/>
          </ac:spMkLst>
        </pc:spChg>
        <pc:picChg chg="del">
          <ac:chgData name="Per Gysenius (RF-SISU Västerbotten)" userId="S::per.gysenius@rfsisu.se::7d807307-595d-4c0c-be9b-811eb7eae99a" providerId="AD" clId="Web-{65EBD514-1652-8A1D-53D4-9F220A2A8C04}" dt="2023-08-24T09:43:18.086" v="0"/>
          <ac:picMkLst>
            <pc:docMk/>
            <pc:sldMk cId="3330678606" sldId="259"/>
            <ac:picMk id="4" creationId="{51E9A770-F449-BD87-07D6-FFB9D3FDB745}"/>
          </ac:picMkLst>
        </pc:picChg>
      </pc:sldChg>
    </pc:docChg>
  </pc:docChgLst>
  <pc:docChgLst>
    <pc:chgData name="Kajsa Östlund (RF-SISU Västerbotten)" userId="fbaa128b-8657-4f42-ae82-8f49849adb92" providerId="ADAL" clId="{0C9EDAA5-9B5F-40B8-843C-589F104A25AE}"/>
    <pc:docChg chg="undo custSel modSld">
      <pc:chgData name="Kajsa Östlund (RF-SISU Västerbotten)" userId="fbaa128b-8657-4f42-ae82-8f49849adb92" providerId="ADAL" clId="{0C9EDAA5-9B5F-40B8-843C-589F104A25AE}" dt="2024-04-03T11:39:45.262" v="347" actId="14100"/>
      <pc:docMkLst>
        <pc:docMk/>
      </pc:docMkLst>
      <pc:sldChg chg="addSp modSp mod">
        <pc:chgData name="Kajsa Östlund (RF-SISU Västerbotten)" userId="fbaa128b-8657-4f42-ae82-8f49849adb92" providerId="ADAL" clId="{0C9EDAA5-9B5F-40B8-843C-589F104A25AE}" dt="2024-04-03T11:39:28.853" v="345" actId="20577"/>
        <pc:sldMkLst>
          <pc:docMk/>
          <pc:sldMk cId="2189324156" sldId="256"/>
        </pc:sldMkLst>
        <pc:spChg chg="add mod">
          <ac:chgData name="Kajsa Östlund (RF-SISU Västerbotten)" userId="fbaa128b-8657-4f42-ae82-8f49849adb92" providerId="ADAL" clId="{0C9EDAA5-9B5F-40B8-843C-589F104A25AE}" dt="2024-04-03T11:28:10.543" v="11" actId="1076"/>
          <ac:spMkLst>
            <pc:docMk/>
            <pc:sldMk cId="2189324156" sldId="256"/>
            <ac:spMk id="3" creationId="{C6FCDE90-16F0-0B43-D5AF-70B605AA28B2}"/>
          </ac:spMkLst>
        </pc:spChg>
        <pc:spChg chg="mod">
          <ac:chgData name="Kajsa Östlund (RF-SISU Västerbotten)" userId="fbaa128b-8657-4f42-ae82-8f49849adb92" providerId="ADAL" clId="{0C9EDAA5-9B5F-40B8-843C-589F104A25AE}" dt="2024-04-03T11:39:28.853" v="345" actId="20577"/>
          <ac:spMkLst>
            <pc:docMk/>
            <pc:sldMk cId="2189324156" sldId="256"/>
            <ac:spMk id="7" creationId="{76D6F9AB-A81D-B245-8764-0DB635CA3554}"/>
          </ac:spMkLst>
        </pc:spChg>
        <pc:spChg chg="mod">
          <ac:chgData name="Kajsa Östlund (RF-SISU Västerbotten)" userId="fbaa128b-8657-4f42-ae82-8f49849adb92" providerId="ADAL" clId="{0C9EDAA5-9B5F-40B8-843C-589F104A25AE}" dt="2024-04-03T11:37:04.531" v="260" actId="2711"/>
          <ac:spMkLst>
            <pc:docMk/>
            <pc:sldMk cId="2189324156" sldId="256"/>
            <ac:spMk id="9" creationId="{EB6DB1A2-4163-8D45-B9E7-4FCC78D85FC7}"/>
          </ac:spMkLst>
        </pc:spChg>
      </pc:sldChg>
      <pc:sldChg chg="addSp modSp mod">
        <pc:chgData name="Kajsa Östlund (RF-SISU Västerbotten)" userId="fbaa128b-8657-4f42-ae82-8f49849adb92" providerId="ADAL" clId="{0C9EDAA5-9B5F-40B8-843C-589F104A25AE}" dt="2024-04-03T11:39:45.262" v="347" actId="14100"/>
        <pc:sldMkLst>
          <pc:docMk/>
          <pc:sldMk cId="3330678606" sldId="259"/>
        </pc:sldMkLst>
        <pc:spChg chg="mod">
          <ac:chgData name="Kajsa Östlund (RF-SISU Västerbotten)" userId="fbaa128b-8657-4f42-ae82-8f49849adb92" providerId="ADAL" clId="{0C9EDAA5-9B5F-40B8-843C-589F104A25AE}" dt="2024-04-03T11:39:45.262" v="347" actId="14100"/>
          <ac:spMkLst>
            <pc:docMk/>
            <pc:sldMk cId="3330678606" sldId="259"/>
            <ac:spMk id="3" creationId="{08B43E78-E2FD-1143-A141-12FC43AAFEB9}"/>
          </ac:spMkLst>
        </pc:spChg>
        <pc:picChg chg="add mod">
          <ac:chgData name="Kajsa Östlund (RF-SISU Västerbotten)" userId="fbaa128b-8657-4f42-ae82-8f49849adb92" providerId="ADAL" clId="{0C9EDAA5-9B5F-40B8-843C-589F104A25AE}" dt="2024-04-03T11:25:55.003" v="2" actId="1076"/>
          <ac:picMkLst>
            <pc:docMk/>
            <pc:sldMk cId="3330678606" sldId="259"/>
            <ac:picMk id="1026" creationId="{8701094C-83F8-1897-D54B-DA7B62651C0E}"/>
          </ac:picMkLst>
        </pc:picChg>
      </pc:sldChg>
    </pc:docChg>
  </pc:docChgLst>
  <pc:docChgLst>
    <pc:chgData name="Per Gysenius (RF-SISU Västerbotten)" userId="S::per.gysenius@rfsisu.se::7d807307-595d-4c0c-be9b-811eb7eae99a" providerId="AD" clId="Web-{7A06B98E-7C8B-052D-E88A-5446E97E0FFD}"/>
    <pc:docChg chg="addSld delSld modSld">
      <pc:chgData name="Per Gysenius (RF-SISU Västerbotten)" userId="S::per.gysenius@rfsisu.se::7d807307-595d-4c0c-be9b-811eb7eae99a" providerId="AD" clId="Web-{7A06B98E-7C8B-052D-E88A-5446E97E0FFD}" dt="2023-08-24T09:41:58.330" v="10" actId="20577"/>
      <pc:docMkLst>
        <pc:docMk/>
      </pc:docMkLst>
      <pc:sldChg chg="addSp delSp modSp">
        <pc:chgData name="Per Gysenius (RF-SISU Västerbotten)" userId="S::per.gysenius@rfsisu.se::7d807307-595d-4c0c-be9b-811eb7eae99a" providerId="AD" clId="Web-{7A06B98E-7C8B-052D-E88A-5446E97E0FFD}" dt="2023-08-24T09:41:58.330" v="10" actId="20577"/>
        <pc:sldMkLst>
          <pc:docMk/>
          <pc:sldMk cId="3330678606" sldId="259"/>
        </pc:sldMkLst>
        <pc:spChg chg="mod">
          <ac:chgData name="Per Gysenius (RF-SISU Västerbotten)" userId="S::per.gysenius@rfsisu.se::7d807307-595d-4c0c-be9b-811eb7eae99a" providerId="AD" clId="Web-{7A06B98E-7C8B-052D-E88A-5446E97E0FFD}" dt="2023-08-24T09:41:58.330" v="10" actId="20577"/>
          <ac:spMkLst>
            <pc:docMk/>
            <pc:sldMk cId="3330678606" sldId="259"/>
            <ac:spMk id="2" creationId="{153B70F7-7642-724B-9605-C2DA6217A276}"/>
          </ac:spMkLst>
        </pc:spChg>
        <pc:picChg chg="add mod">
          <ac:chgData name="Per Gysenius (RF-SISU Västerbotten)" userId="S::per.gysenius@rfsisu.se::7d807307-595d-4c0c-be9b-811eb7eae99a" providerId="AD" clId="Web-{7A06B98E-7C8B-052D-E88A-5446E97E0FFD}" dt="2023-08-24T09:40:27.578" v="6" actId="1076"/>
          <ac:picMkLst>
            <pc:docMk/>
            <pc:sldMk cId="3330678606" sldId="259"/>
            <ac:picMk id="4" creationId="{51E9A770-F449-BD87-07D6-FFB9D3FDB745}"/>
          </ac:picMkLst>
        </pc:picChg>
        <pc:picChg chg="del">
          <ac:chgData name="Per Gysenius (RF-SISU Västerbotten)" userId="S::per.gysenius@rfsisu.se::7d807307-595d-4c0c-be9b-811eb7eae99a" providerId="AD" clId="Web-{7A06B98E-7C8B-052D-E88A-5446E97E0FFD}" dt="2023-08-24T09:39:33.795" v="0"/>
          <ac:picMkLst>
            <pc:docMk/>
            <pc:sldMk cId="3330678606" sldId="259"/>
            <ac:picMk id="11" creationId="{3920CD7F-AF47-EBFA-0C19-20B85BC629DB}"/>
          </ac:picMkLst>
        </pc:picChg>
      </pc:sldChg>
      <pc:sldChg chg="new del">
        <pc:chgData name="Per Gysenius (RF-SISU Västerbotten)" userId="S::per.gysenius@rfsisu.se::7d807307-595d-4c0c-be9b-811eb7eae99a" providerId="AD" clId="Web-{7A06B98E-7C8B-052D-E88A-5446E97E0FFD}" dt="2023-08-24T09:39:52.451" v="2"/>
        <pc:sldMkLst>
          <pc:docMk/>
          <pc:sldMk cId="1771548753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CB04C77-6AB1-694A-8619-1CC2FF880F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CC45F53-0792-7D4A-8BC6-7C1B389903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CE2A8-A121-684C-B7C5-9E9D3B59363F}" type="datetimeFigureOut">
              <a:t>2024-04-03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9B8402D-71FD-B745-8A49-4E3EE7448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ED1C02-8769-ED47-AEB8-35E0C725BB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F5D28-3913-264E-AB5F-80C4236721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97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A1C37-3BAF-410F-B0BA-960109E9DE1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681A1-0E0E-43EE-8625-087F457037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752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Ordningen känns lite fel, men har tagit rakt av från materialet – arbetshäftet sedan har jag bara sett till att i princip ALLA frågor är med från del 1 och del 2.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681A1-0E0E-43EE-8625-087F4570373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26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2670" y="1958813"/>
            <a:ext cx="3090623" cy="3582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983DA44-AE0C-3B47-BF1A-F27256549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2670" y="2533175"/>
            <a:ext cx="6059935" cy="4726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>
                <a:solidFill>
                  <a:srgbClr val="0065B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59A9DED-D363-D246-A971-DB8D8AF3D145}"/>
              </a:ext>
            </a:extLst>
          </p:cNvPr>
          <p:cNvSpPr/>
          <p:nvPr userDrawn="1"/>
        </p:nvSpPr>
        <p:spPr>
          <a:xfrm>
            <a:off x="-1" y="0"/>
            <a:ext cx="469699" cy="1069181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A1CE997-BF60-2948-80BF-B4CF9F3FAF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351" t="44419" r="2241" b="44460"/>
          <a:stretch/>
        </p:blipFill>
        <p:spPr>
          <a:xfrm rot="16200000">
            <a:off x="-5267593" y="5267592"/>
            <a:ext cx="11004886" cy="46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8A64F1BD-8C10-784E-9CA1-36C41F82B98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" y="1"/>
            <a:ext cx="7559675" cy="331967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453" y="2049524"/>
            <a:ext cx="6059935" cy="7289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983DA44-AE0C-3B47-BF1A-F27256549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2453" y="3718599"/>
            <a:ext cx="6059935" cy="4726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>
                <a:solidFill>
                  <a:srgbClr val="0065B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D99269FF-FF1C-9347-BC07-506F175DBA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2453" y="1747032"/>
            <a:ext cx="3090623" cy="3582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 i="0" cap="all" baseline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BEBDEE43-4723-444C-8143-134CC0FE41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055112" y="402809"/>
            <a:ext cx="937588" cy="87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6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lexandra.nilsson@rfsisu.se" TargetMode="External"/><Relationship Id="rId2" Type="http://schemas.openxmlformats.org/officeDocument/2006/relationships/hyperlink" Target="mailto:kajsa.ostlund@rfsisu.s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91E02E53-CA75-5945-B4C0-3E68D606D831}"/>
              </a:ext>
            </a:extLst>
          </p:cNvPr>
          <p:cNvSpPr/>
          <p:nvPr/>
        </p:nvSpPr>
        <p:spPr>
          <a:xfrm>
            <a:off x="0" y="-131100"/>
            <a:ext cx="7559675" cy="2786279"/>
          </a:xfrm>
          <a:prstGeom prst="rect">
            <a:avLst/>
          </a:prstGeom>
          <a:solidFill>
            <a:srgbClr val="006B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4C3B4B21-1AA9-7A42-9689-E7CCD42F35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391" t="1276" r="-5157" b="20987"/>
          <a:stretch/>
        </p:blipFill>
        <p:spPr>
          <a:xfrm>
            <a:off x="0" y="-131100"/>
            <a:ext cx="7493166" cy="278628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53B70F7-7642-724B-9605-C2DA6217A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453" y="1331578"/>
            <a:ext cx="6924187" cy="728998"/>
          </a:xfrm>
        </p:spPr>
        <p:txBody>
          <a:bodyPr/>
          <a:lstStyle/>
          <a:p>
            <a:r>
              <a:rPr lang="sv-SE" dirty="0">
                <a:latin typeface="Arial Black"/>
              </a:rPr>
              <a:t>Samla ledarteamet</a:t>
            </a:r>
            <a:br>
              <a:rPr lang="sv-SE" dirty="0"/>
            </a:br>
            <a:r>
              <a:rPr lang="sv-SE" sz="2000" dirty="0">
                <a:latin typeface="Arial Black"/>
              </a:rPr>
              <a:t>- till dig som är ledare i Morön BK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B43E78-E2FD-1143-A141-12FC43AAFE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6127" y="2819229"/>
            <a:ext cx="6720912" cy="6914318"/>
          </a:xfrm>
        </p:spPr>
        <p:txBody>
          <a:bodyPr lIns="0" tIns="0" rIns="0" bIns="0" anchor="t"/>
          <a:lstStyle/>
          <a:p>
            <a:pPr lvl="1"/>
            <a:r>
              <a:rPr lang="sv-SE" sz="1800" dirty="0">
                <a:solidFill>
                  <a:srgbClr val="006B2D"/>
                </a:solidFill>
                <a:latin typeface="Arial Black" panose="020B0A04020102020204" pitchFamily="34" charset="0"/>
                <a:cs typeface="Arial"/>
              </a:rPr>
              <a:t>DIN INSATS GÖR SKILLNAD!</a:t>
            </a:r>
          </a:p>
          <a:p>
            <a:r>
              <a:rPr lang="sv-SE" sz="1300" dirty="0">
                <a:latin typeface="Arial"/>
                <a:cs typeface="Arial"/>
              </a:rPr>
              <a:t>Vad vore idrotten utan dig som ledare. Din insats är ovärderlig och som ledare har du en stor möjlighet att utveckla dina aktiva i en positiv riktning. För att få ett lag eller en träningsgrupp att fungera bra krävs ett väl fungerande ledarteam. Ett team som planerar, genomför, utvärderar och utvecklar verksamheten. </a:t>
            </a:r>
            <a:endParaRPr lang="sv-SE" sz="1300" dirty="0"/>
          </a:p>
          <a:p>
            <a:r>
              <a:rPr lang="sv-SE" sz="1300" dirty="0">
                <a:latin typeface="Arial"/>
                <a:cs typeface="Arial"/>
              </a:rPr>
              <a:t>Här nedan finns förslag på ämnen och frågeställningar ni kan samtala om i erat ledarteam under kommande säsong. Fokus är på det goda samtalet er emellan och möjliggör erfarenhetsutbyte, nya perspektiv och upplevelser. </a:t>
            </a:r>
            <a:endParaRPr lang="sv-SE" sz="1300" dirty="0">
              <a:latin typeface="Arial"/>
            </a:endParaRPr>
          </a:p>
          <a:p>
            <a:endParaRPr lang="sv-SE" sz="1200" b="1" dirty="0">
              <a:solidFill>
                <a:srgbClr val="0070C0"/>
              </a:solidFill>
              <a:latin typeface="Arial"/>
              <a:cs typeface="Arial"/>
            </a:endParaRPr>
          </a:p>
          <a:p>
            <a:r>
              <a:rPr lang="sv-SE" sz="1400" b="1" dirty="0">
                <a:solidFill>
                  <a:srgbClr val="006B2D"/>
                </a:solidFill>
                <a:latin typeface="Arial Black" panose="020B0A04020102020204" pitchFamily="34" charset="0"/>
                <a:cs typeface="Arial"/>
              </a:rPr>
              <a:t>LÄR KÄNNA VARANDRA</a:t>
            </a:r>
            <a:endParaRPr lang="sv-SE" sz="1400" dirty="0">
              <a:solidFill>
                <a:srgbClr val="006B2D"/>
              </a:solidFill>
              <a:latin typeface="Arial Black" panose="020B0A04020102020204" pitchFamily="34" charset="0"/>
              <a:cs typeface="Arial"/>
            </a:endParaRPr>
          </a:p>
          <a:p>
            <a:pPr indent="-171450">
              <a:lnSpc>
                <a:spcPct val="100000"/>
              </a:lnSpc>
              <a:buChar char="•"/>
            </a:pPr>
            <a:r>
              <a:rPr lang="sv-SE" sz="1200" dirty="0">
                <a:latin typeface="Arial"/>
                <a:cs typeface="Arial"/>
              </a:rPr>
              <a:t>Varför vill du vara ledare? Vad vill du uppnå i ditt ledarskap?</a:t>
            </a:r>
          </a:p>
          <a:p>
            <a:pPr indent="-171450">
              <a:lnSpc>
                <a:spcPct val="100000"/>
              </a:lnSpc>
              <a:buChar char="•"/>
            </a:pPr>
            <a:r>
              <a:rPr lang="sv-SE" sz="1200" dirty="0">
                <a:latin typeface="Arial"/>
                <a:cs typeface="Arial"/>
              </a:rPr>
              <a:t>Möjligheter till engagemang utifrån livssituation?</a:t>
            </a:r>
            <a:endParaRPr lang="sv-SE" sz="1200" dirty="0">
              <a:cs typeface="Arial"/>
            </a:endParaRPr>
          </a:p>
          <a:p>
            <a:pPr indent="-171450">
              <a:lnSpc>
                <a:spcPct val="100000"/>
              </a:lnSpc>
              <a:buChar char="•"/>
            </a:pPr>
            <a:r>
              <a:rPr lang="sv-SE" sz="1200" dirty="0">
                <a:latin typeface="Arial"/>
                <a:cs typeface="Arial"/>
              </a:rPr>
              <a:t>Vad blir viktigt för att ni tillsammans ska skapa ett hållbart ledarskap över tid?</a:t>
            </a:r>
          </a:p>
          <a:p>
            <a:pPr indent="-171450">
              <a:lnSpc>
                <a:spcPct val="100000"/>
              </a:lnSpc>
              <a:buChar char="•"/>
            </a:pPr>
            <a:r>
              <a:rPr lang="sv-SE" sz="1200" dirty="0">
                <a:latin typeface="Arial"/>
                <a:cs typeface="Arial"/>
              </a:rPr>
              <a:t>Vilka roller behöver vi ha i ledarteamet? </a:t>
            </a:r>
          </a:p>
          <a:p>
            <a:pPr indent="-171450">
              <a:lnSpc>
                <a:spcPct val="100000"/>
              </a:lnSpc>
              <a:buChar char="•"/>
            </a:pPr>
            <a:r>
              <a:rPr lang="sv-SE" sz="1200" dirty="0">
                <a:latin typeface="Arial"/>
                <a:cs typeface="Arial"/>
              </a:rPr>
              <a:t>Vem ska ha vilken roll?</a:t>
            </a:r>
          </a:p>
          <a:p>
            <a:pPr indent="-171450">
              <a:lnSpc>
                <a:spcPct val="100000"/>
              </a:lnSpc>
              <a:buChar char="•"/>
            </a:pPr>
            <a:r>
              <a:rPr lang="sv-SE" sz="1200" dirty="0">
                <a:latin typeface="Arial"/>
                <a:cs typeface="Arial"/>
              </a:rPr>
              <a:t>Hur ska vi bemöta och involvera våra spelare?</a:t>
            </a:r>
          </a:p>
          <a:p>
            <a:pPr marL="171450" indent="-171450">
              <a:lnSpc>
                <a:spcPct val="100000"/>
              </a:lnSpc>
              <a:buChar char="•"/>
            </a:pPr>
            <a:endParaRPr lang="sv-SE" dirty="0">
              <a:solidFill>
                <a:srgbClr val="006B2D"/>
              </a:solidFill>
              <a:highlight>
                <a:srgbClr val="FFFF00"/>
              </a:highlight>
              <a:latin typeface="Arial"/>
              <a:cs typeface="Arial"/>
            </a:endParaRPr>
          </a:p>
          <a:p>
            <a:r>
              <a:rPr lang="sv-SE" sz="1400" b="1" dirty="0">
                <a:solidFill>
                  <a:srgbClr val="006B2D"/>
                </a:solidFill>
                <a:latin typeface="Arial Black" panose="020B0A04020102020204" pitchFamily="34" charset="0"/>
                <a:cs typeface="Arial"/>
              </a:rPr>
              <a:t>PLANERA VERKSAMHETEN UNDER SÄSONGEN</a:t>
            </a:r>
            <a:endParaRPr lang="sv-SE" sz="1400" dirty="0">
              <a:solidFill>
                <a:srgbClr val="006B2D"/>
              </a:solidFill>
              <a:latin typeface="Arial Black" panose="020B0A04020102020204" pitchFamily="34" charset="0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sv-SE" sz="1200" dirty="0">
                <a:latin typeface="Arial"/>
                <a:cs typeface="Arial"/>
              </a:rPr>
              <a:t>Utifrån Morömodellen strukturera upp verksamheten: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Antal träningar?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Seriespel? Hur många matchlag?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länge ska vi träna? Uppehåll?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Föräldramöten?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Kommunikation? Ledarteam, spelare, föräldrar</a:t>
            </a:r>
            <a:r>
              <a:rPr lang="sv-SE" dirty="0">
                <a:latin typeface="Arial"/>
                <a:cs typeface="Arial"/>
              </a:rPr>
              <a:t>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Andra aktiviteter än fotboll under säsongen?</a:t>
            </a:r>
          </a:p>
          <a:p>
            <a:endParaRPr lang="sv-SE" sz="1200" dirty="0">
              <a:solidFill>
                <a:srgbClr val="000000"/>
              </a:solidFill>
              <a:latin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v-SE" sz="1200" b="1" dirty="0">
              <a:solidFill>
                <a:srgbClr val="0065B0"/>
              </a:solidFill>
              <a:latin typeface="Arial"/>
            </a:endParaRPr>
          </a:p>
          <a:p>
            <a:pPr>
              <a:spcAft>
                <a:spcPts val="0"/>
              </a:spcAft>
            </a:pPr>
            <a:endParaRPr lang="sv-SE" sz="1200" b="1" dirty="0">
              <a:solidFill>
                <a:srgbClr val="0070C0"/>
              </a:solidFill>
              <a:latin typeface="Arial"/>
            </a:endParaRPr>
          </a:p>
        </p:txBody>
      </p:sp>
      <p:pic>
        <p:nvPicPr>
          <p:cNvPr id="1026" name="Picture 2" descr="Morön Bollklubb">
            <a:extLst>
              <a:ext uri="{FF2B5EF4-FFF2-40B4-BE49-F238E27FC236}">
                <a16:creationId xmlns:a16="http://schemas.microsoft.com/office/drawing/2014/main" id="{8701094C-83F8-1897-D54B-DA7B62651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052" y="795922"/>
            <a:ext cx="1296170" cy="133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67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EB6DB1A2-4163-8D45-B9E7-4FCC78D85F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6818" y="366536"/>
            <a:ext cx="6059935" cy="7848550"/>
          </a:xfrm>
        </p:spPr>
        <p:txBody>
          <a:bodyPr lIns="0" tIns="0" rIns="0" bIns="0" anchor="t"/>
          <a:lstStyle/>
          <a:p>
            <a:r>
              <a:rPr lang="sv-SE" sz="1400" b="1" dirty="0">
                <a:solidFill>
                  <a:srgbClr val="006B2D"/>
                </a:solidFill>
                <a:latin typeface="Arial Black" panose="020B0A04020102020204" pitchFamily="34" charset="0"/>
                <a:cs typeface="Arial"/>
              </a:rPr>
              <a:t>PLANERA AKTIVITETER UNDER SÄSONGEN</a:t>
            </a:r>
          </a:p>
          <a:p>
            <a:r>
              <a:rPr lang="sv-SE" sz="1200" dirty="0">
                <a:latin typeface="Arial"/>
                <a:cs typeface="Arial"/>
              </a:rPr>
              <a:t>Utifrån Morömodellen strukturera upp aktiviteterna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ska träningsupplägget se ut? Samling? Avslut?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cs typeface="Arial"/>
              </a:rPr>
              <a:t>Vilka färdigheter ska vi fokusera på?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cs typeface="Arial"/>
              </a:rPr>
              <a:t>Vilka övningar ska vi använda oss av?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cs typeface="Arial"/>
              </a:rPr>
              <a:t>Vid seriespel – hur strukturerar vi upp laguttagning? Vem får spela vid återbud?</a:t>
            </a:r>
          </a:p>
          <a:p>
            <a:pPr>
              <a:spcAft>
                <a:spcPts val="0"/>
              </a:spcAft>
            </a:pPr>
            <a:endParaRPr lang="sv-SE" sz="1200" b="1" dirty="0">
              <a:solidFill>
                <a:srgbClr val="006B2D"/>
              </a:solidFill>
              <a:latin typeface="Arial"/>
              <a:cs typeface="Arial"/>
            </a:endParaRPr>
          </a:p>
          <a:p>
            <a:r>
              <a:rPr lang="sv-SE" sz="1400" b="1" dirty="0">
                <a:solidFill>
                  <a:srgbClr val="006B2D"/>
                </a:solidFill>
                <a:latin typeface="Arial Black" panose="020B0A04020102020204" pitchFamily="34" charset="0"/>
                <a:cs typeface="Arial"/>
              </a:rPr>
              <a:t>UTVÄRDERA SÄSONGEN/VERKSAMHETEN</a:t>
            </a:r>
            <a:endParaRPr lang="sv-SE" sz="1400" dirty="0">
              <a:solidFill>
                <a:srgbClr val="006B2D"/>
              </a:solidFill>
              <a:effectLst/>
              <a:latin typeface="Arial Black" panose="020B0A04020102020204" pitchFamily="34" charset="0"/>
              <a:cs typeface="Arial"/>
            </a:endParaRP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Hur har </a:t>
            </a:r>
            <a:r>
              <a:rPr lang="sv-SE" sz="1200" dirty="0">
                <a:latin typeface="Arial"/>
                <a:cs typeface="Arial"/>
              </a:rPr>
              <a:t>roller</a:t>
            </a:r>
            <a:r>
              <a:rPr lang="sv-SE" sz="1200" dirty="0">
                <a:effectLst/>
                <a:latin typeface="Arial"/>
                <a:cs typeface="Arial"/>
              </a:rPr>
              <a:t> varit fördelade? Behöver det göras annorlunda?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Har vi gett varandra förutsättningar till ett hållbart engagemang? Ändringar framåt?</a:t>
            </a:r>
            <a:endParaRPr lang="sv-SE" sz="1200" dirty="0">
              <a:effectLst/>
              <a:latin typeface="Arial"/>
              <a:cs typeface="Arial"/>
            </a:endParaRPr>
          </a:p>
          <a:p>
            <a:pPr indent="-171450" font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har kommunikationen fungerat? Ändringar till nästa säsong?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har träningsupplägget fungerat? Ändringar framåt?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latin typeface="Arial"/>
                <a:cs typeface="Arial"/>
              </a:rPr>
              <a:t>Hur har gruppen fungerat tillsammans? Bra? Mindre bra?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1200" dirty="0">
              <a:latin typeface="Arial"/>
              <a:cs typeface="Arial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sv-SE" sz="1200" dirty="0">
              <a:solidFill>
                <a:srgbClr val="006B2D"/>
              </a:solidFill>
              <a:effectLst/>
              <a:latin typeface="Arial"/>
            </a:endParaRPr>
          </a:p>
          <a:p>
            <a:pPr marL="0" marR="0">
              <a:spcBef>
                <a:spcPts val="0"/>
              </a:spcBef>
            </a:pPr>
            <a:r>
              <a:rPr lang="sv-SE" sz="1400" b="1" i="1" dirty="0">
                <a:solidFill>
                  <a:srgbClr val="006B2D"/>
                </a:solidFill>
                <a:effectLst/>
                <a:latin typeface="Arial Black" panose="020B0A04020102020204" pitchFamily="34" charset="0"/>
                <a:cs typeface="Arial"/>
              </a:rPr>
              <a:t>FÖRSLAG TILL UTVÄRDERINGSFRÅGOR</a:t>
            </a:r>
            <a:endParaRPr lang="sv-SE" sz="1400" i="1" dirty="0">
              <a:solidFill>
                <a:srgbClr val="0070C0"/>
              </a:solidFill>
              <a:effectLst/>
              <a:latin typeface="Arial Black" panose="020B0A04020102020204" pitchFamily="34" charset="0"/>
              <a:cs typeface="Arial"/>
            </a:endParaRP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Vad är roligt med idrotten?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Vad tycker du är roligt på träningarna?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Vad tycker du är mindre roligt på träningarna?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Hur är en bra ledare?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Beskriv en bra träningskompis och hur välkomnar vi varandra?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Vilka övningar vill du att vi ska göra mer av?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Hur många träningar per vecka tycker du att vi ska ha?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Vad höjer stämningen i laget/träningsgruppen?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Vad sänker stämningen i laget/träningsgruppen?</a:t>
            </a:r>
          </a:p>
          <a:p>
            <a:pPr indent="-171450" rtl="0" font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Arial"/>
                <a:cs typeface="Arial"/>
              </a:rPr>
              <a:t>Vad kan du göra för att höja stämningen i laget/träningsgruppen?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sv-SE" sz="1200" dirty="0">
              <a:effectLst/>
              <a:latin typeface="Arial"/>
              <a:cs typeface="Arial"/>
            </a:endParaRPr>
          </a:p>
        </p:txBody>
      </p:sp>
      <p:sp>
        <p:nvSpPr>
          <p:cNvPr id="7" name="Platshållare för text 8">
            <a:extLst>
              <a:ext uri="{FF2B5EF4-FFF2-40B4-BE49-F238E27FC236}">
                <a16:creationId xmlns:a16="http://schemas.microsoft.com/office/drawing/2014/main" id="{76D6F9AB-A81D-B245-8764-0DB635CA3554}"/>
              </a:ext>
            </a:extLst>
          </p:cNvPr>
          <p:cNvSpPr txBox="1">
            <a:spLocks/>
          </p:cNvSpPr>
          <p:nvPr/>
        </p:nvSpPr>
        <p:spPr>
          <a:xfrm>
            <a:off x="1022090" y="8044952"/>
            <a:ext cx="5909390" cy="1351711"/>
          </a:xfrm>
          <a:prstGeom prst="rect">
            <a:avLst/>
          </a:prstGeom>
          <a:solidFill>
            <a:schemeClr val="bg1"/>
          </a:solidFill>
          <a:ln w="25400">
            <a:solidFill>
              <a:srgbClr val="006B2D"/>
            </a:solidFill>
          </a:ln>
        </p:spPr>
        <p:txBody>
          <a:bodyPr lIns="180000" tIns="180000" rIns="180000" bIns="180000" anchor="ctr"/>
          <a:lstStyle>
            <a:lvl1pPr marL="0" indent="0" algn="l" defTabSz="75593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2700" indent="0" algn="l" defTabSz="75593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 kern="1200">
                <a:solidFill>
                  <a:srgbClr val="0065B0"/>
                </a:solidFill>
                <a:latin typeface="Arial Black" panose="020B0604020202020204" pitchFamily="34" charset="0"/>
                <a:ea typeface="+mn-ea"/>
                <a:cs typeface="Arial Black" panose="020B0604020202020204" pitchFamily="34" charset="0"/>
              </a:defRPr>
            </a:lvl2pPr>
            <a:lvl3pPr marL="755934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01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869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0"/>
              </a:spcAft>
            </a:pPr>
            <a:r>
              <a:rPr lang="sv-SE" sz="1200" b="0" dirty="0">
                <a:solidFill>
                  <a:schemeClr val="tx1"/>
                </a:solidFill>
                <a:latin typeface="Arial Black" panose="020B0A04020102020204" pitchFamily="34" charset="0"/>
                <a:cs typeface="Arial"/>
              </a:rPr>
              <a:t>Tips för dig som vill veta mer:</a:t>
            </a:r>
          </a:p>
          <a:p>
            <a:pPr lvl="1">
              <a:spcAft>
                <a:spcPts val="0"/>
              </a:spcAft>
            </a:pPr>
            <a:r>
              <a:rPr lang="sv-SE" sz="1200" b="0" dirty="0">
                <a:solidFill>
                  <a:schemeClr val="tx1"/>
                </a:solidFill>
                <a:latin typeface="Arial"/>
                <a:cs typeface="Arial"/>
              </a:rPr>
              <a:t>Morön BK samverkan med RF-SISU när det gäller förenings- och ledarutveckling. Vill du ha ytterligare stöd kontakta gärna någon av våra idrottskonsulenter:</a:t>
            </a:r>
          </a:p>
          <a:p>
            <a:pPr lvl="1">
              <a:spcAft>
                <a:spcPts val="0"/>
              </a:spcAft>
            </a:pPr>
            <a:r>
              <a:rPr lang="sv-SE" sz="1200" b="0" dirty="0">
                <a:solidFill>
                  <a:schemeClr val="tx1"/>
                </a:solidFill>
                <a:latin typeface="Arial"/>
                <a:cs typeface="Arial"/>
              </a:rPr>
              <a:t>Kajsa Östlund </a:t>
            </a:r>
            <a:r>
              <a:rPr lang="sv-SE" sz="1200" b="0" dirty="0">
                <a:solidFill>
                  <a:schemeClr val="tx1"/>
                </a:solidFill>
                <a:latin typeface="Arial"/>
                <a:cs typeface="Arial"/>
                <a:hlinkClick r:id="rId2"/>
              </a:rPr>
              <a:t>kajsa.ostlund@rfsisu.se</a:t>
            </a:r>
            <a:endParaRPr lang="sv-SE" sz="1200" b="0" dirty="0">
              <a:solidFill>
                <a:schemeClr val="tx1"/>
              </a:solidFill>
              <a:latin typeface="Arial"/>
              <a:cs typeface="Arial"/>
            </a:endParaRPr>
          </a:p>
          <a:p>
            <a:pPr lvl="1">
              <a:spcAft>
                <a:spcPts val="0"/>
              </a:spcAft>
            </a:pPr>
            <a:r>
              <a:rPr lang="sv-SE" sz="1200" b="0" dirty="0">
                <a:solidFill>
                  <a:schemeClr val="tx1"/>
                </a:solidFill>
                <a:latin typeface="Arial"/>
                <a:cs typeface="Arial"/>
              </a:rPr>
              <a:t>Alexandra Nilsson </a:t>
            </a:r>
            <a:r>
              <a:rPr lang="sv-SE" sz="1200" b="0" dirty="0">
                <a:solidFill>
                  <a:schemeClr val="tx1"/>
                </a:solidFill>
                <a:latin typeface="Arial"/>
                <a:cs typeface="Arial"/>
                <a:hlinkClick r:id="rId3"/>
              </a:rPr>
              <a:t>alexandra.nilsson@rfsisu.se</a:t>
            </a:r>
            <a:r>
              <a:rPr lang="sv-SE" sz="1200" b="0" dirty="0">
                <a:solidFill>
                  <a:schemeClr val="tx1"/>
                </a:solidFill>
                <a:latin typeface="Arial"/>
                <a:cs typeface="Arial"/>
              </a:rPr>
              <a:t>; 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16F31A1-5DD4-844C-3DF7-4D96AF62A303}"/>
              </a:ext>
            </a:extLst>
          </p:cNvPr>
          <p:cNvSpPr txBox="1"/>
          <p:nvPr/>
        </p:nvSpPr>
        <p:spPr>
          <a:xfrm>
            <a:off x="981986" y="10042232"/>
            <a:ext cx="5171268" cy="395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RF-SISU är Riksidrottsförbundets och SISU Idrottsutbildarnas distriktsorganisationer. Vi har två uppdrag, idrott och folkbildning. Vi erbjuder folkbildning i idrottsföreningar för att ge kunskap och kraft åt människors tankar, </a:t>
            </a:r>
            <a:b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idéer och vilja att utvecklas.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6FCDE90-16F0-0B43-D5AF-70B605AA28B2}"/>
              </a:ext>
            </a:extLst>
          </p:cNvPr>
          <p:cNvSpPr/>
          <p:nvPr/>
        </p:nvSpPr>
        <p:spPr>
          <a:xfrm>
            <a:off x="0" y="0"/>
            <a:ext cx="552922" cy="10691813"/>
          </a:xfrm>
          <a:prstGeom prst="rect">
            <a:avLst/>
          </a:prstGeom>
          <a:solidFill>
            <a:srgbClr val="006B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932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1E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73140A2DA9B14E849165C8DF86D895" ma:contentTypeVersion="18" ma:contentTypeDescription="Skapa ett nytt dokument." ma:contentTypeScope="" ma:versionID="fa03d8ce2855d825f00c6a28ad7ec031">
  <xsd:schema xmlns:xsd="http://www.w3.org/2001/XMLSchema" xmlns:xs="http://www.w3.org/2001/XMLSchema" xmlns:p="http://schemas.microsoft.com/office/2006/metadata/properties" xmlns:ns2="19c8995c-f84b-40d1-8f57-ef14bbc103bb" xmlns:ns3="c61ddfae-214e-40cf-b945-e45aff44a6cf" targetNamespace="http://schemas.microsoft.com/office/2006/metadata/properties" ma:root="true" ma:fieldsID="efc1ab8b1e0c4c336afede7065ecbba2" ns2:_="" ns3:_="">
    <xsd:import namespace="19c8995c-f84b-40d1-8f57-ef14bbc103bb"/>
    <xsd:import namespace="c61ddfae-214e-40cf-b945-e45aff44a6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8995c-f84b-40d1-8f57-ef14bbc103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ddfae-214e-40cf-b945-e45aff44a6c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c06dbd8-503b-433f-b116-4f21261a034e}" ma:internalName="TaxCatchAll" ma:showField="CatchAllData" ma:web="c61ddfae-214e-40cf-b945-e45aff44a6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61ddfae-214e-40cf-b945-e45aff44a6cf" xsi:nil="true"/>
    <lcf76f155ced4ddcb4097134ff3c332f xmlns="19c8995c-f84b-40d1-8f57-ef14bbc103b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CCA5B29-39D4-469E-A8F4-BDB05FEDDD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C04D83-50E6-47AC-8A6C-C77A2C8927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8995c-f84b-40d1-8f57-ef14bbc103bb"/>
    <ds:schemaRef ds:uri="c61ddfae-214e-40cf-b945-e45aff44a6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2F8D52-1705-42BB-82AF-B6182F9801E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c61ddfae-214e-40cf-b945-e45aff44a6cf"/>
    <ds:schemaRef ds:uri="19c8995c-f84b-40d1-8f57-ef14bbc103b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555</TotalTime>
  <Words>541</Words>
  <Application>Microsoft Office PowerPoint</Application>
  <PresentationFormat>Anpassad</PresentationFormat>
  <Paragraphs>56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Office-tema</vt:lpstr>
      <vt:lpstr>Samla ledarteamet - till dig som är ledare i Morön BK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Tor Widerberg (RF)</dc:creator>
  <cp:lastModifiedBy>Kajsa Östlund (RF-SISU Västerbotten)</cp:lastModifiedBy>
  <cp:revision>231</cp:revision>
  <dcterms:created xsi:type="dcterms:W3CDTF">2018-11-13T14:50:57Z</dcterms:created>
  <dcterms:modified xsi:type="dcterms:W3CDTF">2024-04-03T11:40:33Z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0x0101005C73140A2DA9B14E849165C8DF86D895</vt:lpwstr>
  </property>
  <property fmtid="{D5CDD505-2E9C-101B-9397-08002B2CF9AE}" pid="3" name="MediaServiceImageTags">
    <vt:lpwstr/>
  </property>
</Properties>
</file>